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3"/>
  </p:notesMasterIdLst>
  <p:sldIdLst>
    <p:sldId id="378" r:id="rId4"/>
    <p:sldId id="1128" r:id="rId5"/>
    <p:sldId id="314" r:id="rId6"/>
    <p:sldId id="1173" r:id="rId7"/>
    <p:sldId id="1245" r:id="rId8"/>
    <p:sldId id="1246" r:id="rId9"/>
    <p:sldId id="1171" r:id="rId10"/>
    <p:sldId id="1244" r:id="rId11"/>
    <p:sldId id="1273" r:id="rId12"/>
    <p:sldId id="1276" r:id="rId13"/>
    <p:sldId id="1249" r:id="rId14"/>
    <p:sldId id="1266" r:id="rId15"/>
    <p:sldId id="1274" r:id="rId16"/>
    <p:sldId id="1157" r:id="rId17"/>
    <p:sldId id="1196" r:id="rId18"/>
    <p:sldId id="1264" r:id="rId19"/>
    <p:sldId id="1263" r:id="rId20"/>
    <p:sldId id="1258" r:id="rId21"/>
    <p:sldId id="1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28"/>
    <a:srgbClr val="203C29"/>
    <a:srgbClr val="23401C"/>
    <a:srgbClr val="18441F"/>
    <a:srgbClr val="09471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16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90"/>
    </p:cViewPr>
  </p:sorterViewPr>
  <p:notesViewPr>
    <p:cSldViewPr snapToGrid="0">
      <p:cViewPr varScale="1">
        <p:scale>
          <a:sx n="62" d="100"/>
          <a:sy n="62" d="100"/>
        </p:scale>
        <p:origin x="91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E0AF7-55D9-46EC-89D9-958A5342952E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8F280-5381-4AA0-BBDE-C1E5FE8F3E45}">
      <dgm:prSet/>
      <dgm:spPr/>
      <dgm:t>
        <a:bodyPr/>
        <a:lstStyle/>
        <a:p>
          <a:r>
            <a:rPr lang="en-US" b="1" dirty="0"/>
            <a:t>Current Grant Cycle </a:t>
          </a:r>
          <a:endParaRPr lang="en-US" dirty="0"/>
        </a:p>
      </dgm:t>
    </dgm:pt>
    <dgm:pt modelId="{6851BCC3-9881-44F5-924A-43C99ACB648B}" type="parTrans" cxnId="{C17962D4-5C2E-4D15-95B6-24AC7614828D}">
      <dgm:prSet/>
      <dgm:spPr/>
      <dgm:t>
        <a:bodyPr/>
        <a:lstStyle/>
        <a:p>
          <a:endParaRPr lang="en-US"/>
        </a:p>
      </dgm:t>
    </dgm:pt>
    <dgm:pt modelId="{36D606AD-7A59-4A26-8D51-0BEF128FBF72}" type="sibTrans" cxnId="{C17962D4-5C2E-4D15-95B6-24AC7614828D}">
      <dgm:prSet/>
      <dgm:spPr/>
      <dgm:t>
        <a:bodyPr/>
        <a:lstStyle/>
        <a:p>
          <a:endParaRPr lang="en-US"/>
        </a:p>
      </dgm:t>
    </dgm:pt>
    <dgm:pt modelId="{3BD01F4A-B3F6-4A34-B37C-712A093FD307}">
      <dgm:prSet custT="1"/>
      <dgm:spPr/>
      <dgm:t>
        <a:bodyPr/>
        <a:lstStyle/>
        <a:p>
          <a:r>
            <a:rPr lang="en-US" sz="2000" dirty="0"/>
            <a:t>Twice per year: Jan/Mar , Sep/Nov</a:t>
          </a:r>
        </a:p>
      </dgm:t>
    </dgm:pt>
    <dgm:pt modelId="{71E15319-C4D5-449C-866B-10C525B64F16}" type="parTrans" cxnId="{2865C328-00FC-46E3-BFBD-DD8940B980AB}">
      <dgm:prSet/>
      <dgm:spPr/>
      <dgm:t>
        <a:bodyPr/>
        <a:lstStyle/>
        <a:p>
          <a:endParaRPr lang="en-US"/>
        </a:p>
      </dgm:t>
    </dgm:pt>
    <dgm:pt modelId="{A21EBE09-BC60-4AF7-B628-5C0C48C8CE0C}" type="sibTrans" cxnId="{2865C328-00FC-46E3-BFBD-DD8940B980AB}">
      <dgm:prSet/>
      <dgm:spPr/>
      <dgm:t>
        <a:bodyPr/>
        <a:lstStyle/>
        <a:p>
          <a:endParaRPr lang="en-US"/>
        </a:p>
      </dgm:t>
    </dgm:pt>
    <dgm:pt modelId="{AF523BC1-59B3-4F21-B708-B3C89EFCAB2D}">
      <dgm:prSet custT="1"/>
      <dgm:spPr/>
      <dgm:t>
        <a:bodyPr/>
        <a:lstStyle/>
        <a:p>
          <a:r>
            <a:rPr lang="en-US" sz="2000" dirty="0"/>
            <a:t>Project funding levels: $50K, (current cycle Drought projects &lt;/= $100K)</a:t>
          </a:r>
        </a:p>
      </dgm:t>
    </dgm:pt>
    <dgm:pt modelId="{49A24DB8-484A-4415-B83F-214197D933D1}" type="parTrans" cxnId="{2D904EB6-81E1-44FD-ABD6-FA6719F81786}">
      <dgm:prSet/>
      <dgm:spPr/>
      <dgm:t>
        <a:bodyPr/>
        <a:lstStyle/>
        <a:p>
          <a:endParaRPr lang="en-US"/>
        </a:p>
      </dgm:t>
    </dgm:pt>
    <dgm:pt modelId="{1BC2022C-6E42-41D7-A92D-C6162D9290A1}" type="sibTrans" cxnId="{2D904EB6-81E1-44FD-ABD6-FA6719F81786}">
      <dgm:prSet/>
      <dgm:spPr/>
      <dgm:t>
        <a:bodyPr/>
        <a:lstStyle/>
        <a:p>
          <a:endParaRPr lang="en-US"/>
        </a:p>
      </dgm:t>
    </dgm:pt>
    <dgm:pt modelId="{24036EAB-6BF8-44DA-8820-028319DDAD7F}">
      <dgm:prSet/>
      <dgm:spPr/>
      <dgm:t>
        <a:bodyPr/>
        <a:lstStyle/>
        <a:p>
          <a:r>
            <a:rPr lang="en-US" b="1" dirty="0"/>
            <a:t>Now Open!</a:t>
          </a:r>
          <a:endParaRPr lang="en-US" dirty="0"/>
        </a:p>
      </dgm:t>
    </dgm:pt>
    <dgm:pt modelId="{7BD76851-AB2F-4DC1-ACF4-6DFED5BFC212}" type="parTrans" cxnId="{6D683429-B359-4B82-9832-F40D02C7CBBE}">
      <dgm:prSet/>
      <dgm:spPr/>
      <dgm:t>
        <a:bodyPr/>
        <a:lstStyle/>
        <a:p>
          <a:endParaRPr lang="en-US"/>
        </a:p>
      </dgm:t>
    </dgm:pt>
    <dgm:pt modelId="{4892FC6F-F4AE-4779-80F6-729C62A8A1EF}" type="sibTrans" cxnId="{6D683429-B359-4B82-9832-F40D02C7CBBE}">
      <dgm:prSet/>
      <dgm:spPr/>
      <dgm:t>
        <a:bodyPr/>
        <a:lstStyle/>
        <a:p>
          <a:endParaRPr lang="en-US"/>
        </a:p>
      </dgm:t>
    </dgm:pt>
    <dgm:pt modelId="{500C60F0-A212-4FD3-9DE3-DCDCC2C08DAE}">
      <dgm:prSet custT="1"/>
      <dgm:spPr/>
      <dgm:t>
        <a:bodyPr/>
        <a:lstStyle/>
        <a:p>
          <a:r>
            <a:rPr lang="en-US" sz="2000" dirty="0"/>
            <a:t>Project Timelines: 1 to 3 years</a:t>
          </a:r>
        </a:p>
      </dgm:t>
    </dgm:pt>
    <dgm:pt modelId="{4EFFBA17-B02D-43BF-826C-D02BA56A354B}" type="parTrans" cxnId="{1344CDA2-D0F0-4A26-A451-7005CE48AEBF}">
      <dgm:prSet/>
      <dgm:spPr/>
      <dgm:t>
        <a:bodyPr/>
        <a:lstStyle/>
        <a:p>
          <a:endParaRPr lang="en-US"/>
        </a:p>
      </dgm:t>
    </dgm:pt>
    <dgm:pt modelId="{1AADBE8E-D0E4-4684-837A-D3AB30E72A17}" type="sibTrans" cxnId="{1344CDA2-D0F0-4A26-A451-7005CE48AEBF}">
      <dgm:prSet/>
      <dgm:spPr/>
      <dgm:t>
        <a:bodyPr/>
        <a:lstStyle/>
        <a:p>
          <a:endParaRPr lang="en-US"/>
        </a:p>
      </dgm:t>
    </dgm:pt>
    <dgm:pt modelId="{8A04D3F1-0C73-4BA9-86C5-2C5DF3B2911F}">
      <dgm:prSet custT="1"/>
      <dgm:spPr/>
      <dgm:t>
        <a:bodyPr/>
        <a:lstStyle/>
        <a:p>
          <a:r>
            <a:rPr lang="en-US" sz="2000" b="0" i="0" dirty="0"/>
            <a:t>Looking to grant ~ $1 million</a:t>
          </a:r>
          <a:endParaRPr lang="en-US" sz="2000" dirty="0"/>
        </a:p>
      </dgm:t>
    </dgm:pt>
    <dgm:pt modelId="{02BF89F7-FE99-4D0F-9F9F-B7E6D38D1CEB}" type="parTrans" cxnId="{53024DA2-D1F9-4C10-8D8A-9F00AC50C39B}">
      <dgm:prSet/>
      <dgm:spPr/>
      <dgm:t>
        <a:bodyPr/>
        <a:lstStyle/>
        <a:p>
          <a:endParaRPr lang="en-US"/>
        </a:p>
      </dgm:t>
    </dgm:pt>
    <dgm:pt modelId="{A3912550-27C6-4563-9E20-DB9770254AB4}" type="sibTrans" cxnId="{53024DA2-D1F9-4C10-8D8A-9F00AC50C39B}">
      <dgm:prSet/>
      <dgm:spPr/>
      <dgm:t>
        <a:bodyPr/>
        <a:lstStyle/>
        <a:p>
          <a:endParaRPr lang="en-US"/>
        </a:p>
      </dgm:t>
    </dgm:pt>
    <dgm:pt modelId="{421D6397-D118-4BFE-8AB1-06F89976F636}" type="pres">
      <dgm:prSet presAssocID="{669E0AF7-55D9-46EC-89D9-958A5342952E}" presName="Name0" presStyleCnt="0">
        <dgm:presLayoutVars>
          <dgm:dir/>
          <dgm:animLvl val="lvl"/>
          <dgm:resizeHandles val="exact"/>
        </dgm:presLayoutVars>
      </dgm:prSet>
      <dgm:spPr/>
    </dgm:pt>
    <dgm:pt modelId="{50D3BA0B-41CA-43F0-8B22-B6AA06CD0E3B}" type="pres">
      <dgm:prSet presAssocID="{ED78F280-5381-4AA0-BBDE-C1E5FE8F3E45}" presName="linNode" presStyleCnt="0"/>
      <dgm:spPr/>
    </dgm:pt>
    <dgm:pt modelId="{A604F77A-B966-4EFD-9E35-2ADAEAA83453}" type="pres">
      <dgm:prSet presAssocID="{ED78F280-5381-4AA0-BBDE-C1E5FE8F3E4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04D6719-8D8B-432F-B1CC-CFDD1AADD590}" type="pres">
      <dgm:prSet presAssocID="{ED78F280-5381-4AA0-BBDE-C1E5FE8F3E45}" presName="descendantText" presStyleLbl="alignAccFollowNode1" presStyleIdx="0" presStyleCnt="2" custScaleY="137875">
        <dgm:presLayoutVars>
          <dgm:bulletEnabled val="1"/>
        </dgm:presLayoutVars>
      </dgm:prSet>
      <dgm:spPr/>
    </dgm:pt>
    <dgm:pt modelId="{B335A90A-5B88-423C-970F-DF3F61E75861}" type="pres">
      <dgm:prSet presAssocID="{36D606AD-7A59-4A26-8D51-0BEF128FBF72}" presName="sp" presStyleCnt="0"/>
      <dgm:spPr/>
    </dgm:pt>
    <dgm:pt modelId="{1205909B-1E81-4B22-BD51-1EE18D674F91}" type="pres">
      <dgm:prSet presAssocID="{24036EAB-6BF8-44DA-8820-028319DDAD7F}" presName="linNode" presStyleCnt="0"/>
      <dgm:spPr/>
    </dgm:pt>
    <dgm:pt modelId="{E11575E3-6CDD-4E83-A58C-6358AEE9C217}" type="pres">
      <dgm:prSet presAssocID="{24036EAB-6BF8-44DA-8820-028319DDAD7F}" presName="parentText" presStyleLbl="node1" presStyleIdx="1" presStyleCnt="2" custLinFactNeighborX="-1672" custLinFactNeighborY="-1409">
        <dgm:presLayoutVars>
          <dgm:chMax val="1"/>
          <dgm:bulletEnabled val="1"/>
        </dgm:presLayoutVars>
      </dgm:prSet>
      <dgm:spPr/>
    </dgm:pt>
    <dgm:pt modelId="{A1C1A615-4744-4F15-8E76-3184D6BC3F33}" type="pres">
      <dgm:prSet presAssocID="{24036EAB-6BF8-44DA-8820-028319DDAD7F}" presName="descendantText" presStyleLbl="alignAccFollowNode1" presStyleIdx="1" presStyleCnt="2" custScaleY="122525">
        <dgm:presLayoutVars>
          <dgm:bulletEnabled val="1"/>
        </dgm:presLayoutVars>
      </dgm:prSet>
      <dgm:spPr/>
    </dgm:pt>
  </dgm:ptLst>
  <dgm:cxnLst>
    <dgm:cxn modelId="{7AFDD727-CF14-499C-86FF-65232766ADDB}" type="presOf" srcId="{669E0AF7-55D9-46EC-89D9-958A5342952E}" destId="{421D6397-D118-4BFE-8AB1-06F89976F636}" srcOrd="0" destOrd="0" presId="urn:microsoft.com/office/officeart/2005/8/layout/vList5"/>
    <dgm:cxn modelId="{2865C328-00FC-46E3-BFBD-DD8940B980AB}" srcId="{ED78F280-5381-4AA0-BBDE-C1E5FE8F3E45}" destId="{3BD01F4A-B3F6-4A34-B37C-712A093FD307}" srcOrd="0" destOrd="0" parTransId="{71E15319-C4D5-449C-866B-10C525B64F16}" sibTransId="{A21EBE09-BC60-4AF7-B628-5C0C48C8CE0C}"/>
    <dgm:cxn modelId="{6D683429-B359-4B82-9832-F40D02C7CBBE}" srcId="{669E0AF7-55D9-46EC-89D9-958A5342952E}" destId="{24036EAB-6BF8-44DA-8820-028319DDAD7F}" srcOrd="1" destOrd="0" parTransId="{7BD76851-AB2F-4DC1-ACF4-6DFED5BFC212}" sibTransId="{4892FC6F-F4AE-4779-80F6-729C62A8A1EF}"/>
    <dgm:cxn modelId="{F09DE044-0ACA-4EC9-BE5E-C0317293FF76}" type="presOf" srcId="{24036EAB-6BF8-44DA-8820-028319DDAD7F}" destId="{E11575E3-6CDD-4E83-A58C-6358AEE9C217}" srcOrd="0" destOrd="0" presId="urn:microsoft.com/office/officeart/2005/8/layout/vList5"/>
    <dgm:cxn modelId="{10A5DD6A-2265-43C3-BE27-04973635C67E}" type="presOf" srcId="{500C60F0-A212-4FD3-9DE3-DCDCC2C08DAE}" destId="{A1C1A615-4744-4F15-8E76-3184D6BC3F33}" srcOrd="0" destOrd="0" presId="urn:microsoft.com/office/officeart/2005/8/layout/vList5"/>
    <dgm:cxn modelId="{FE43408C-0E9D-4C9E-ACF2-231FBDB9CD6C}" type="presOf" srcId="{8A04D3F1-0C73-4BA9-86C5-2C5DF3B2911F}" destId="{A1C1A615-4744-4F15-8E76-3184D6BC3F33}" srcOrd="0" destOrd="1" presId="urn:microsoft.com/office/officeart/2005/8/layout/vList5"/>
    <dgm:cxn modelId="{53024DA2-D1F9-4C10-8D8A-9F00AC50C39B}" srcId="{24036EAB-6BF8-44DA-8820-028319DDAD7F}" destId="{8A04D3F1-0C73-4BA9-86C5-2C5DF3B2911F}" srcOrd="1" destOrd="0" parTransId="{02BF89F7-FE99-4D0F-9F9F-B7E6D38D1CEB}" sibTransId="{A3912550-27C6-4563-9E20-DB9770254AB4}"/>
    <dgm:cxn modelId="{1344CDA2-D0F0-4A26-A451-7005CE48AEBF}" srcId="{24036EAB-6BF8-44DA-8820-028319DDAD7F}" destId="{500C60F0-A212-4FD3-9DE3-DCDCC2C08DAE}" srcOrd="0" destOrd="0" parTransId="{4EFFBA17-B02D-43BF-826C-D02BA56A354B}" sibTransId="{1AADBE8E-D0E4-4684-837A-D3AB30E72A17}"/>
    <dgm:cxn modelId="{2D904EB6-81E1-44FD-ABD6-FA6719F81786}" srcId="{ED78F280-5381-4AA0-BBDE-C1E5FE8F3E45}" destId="{AF523BC1-59B3-4F21-B708-B3C89EFCAB2D}" srcOrd="1" destOrd="0" parTransId="{49A24DB8-484A-4415-B83F-214197D933D1}" sibTransId="{1BC2022C-6E42-41D7-A92D-C6162D9290A1}"/>
    <dgm:cxn modelId="{D33ADCB6-CCD5-4B6C-ADBE-FB7F90D95009}" type="presOf" srcId="{AF523BC1-59B3-4F21-B708-B3C89EFCAB2D}" destId="{104D6719-8D8B-432F-B1CC-CFDD1AADD590}" srcOrd="0" destOrd="1" presId="urn:microsoft.com/office/officeart/2005/8/layout/vList5"/>
    <dgm:cxn modelId="{C4AD88CD-C291-45A6-8D0B-CB99239667A8}" type="presOf" srcId="{3BD01F4A-B3F6-4A34-B37C-712A093FD307}" destId="{104D6719-8D8B-432F-B1CC-CFDD1AADD590}" srcOrd="0" destOrd="0" presId="urn:microsoft.com/office/officeart/2005/8/layout/vList5"/>
    <dgm:cxn modelId="{8950F3D3-875E-47BF-AF8E-A88572D433C7}" type="presOf" srcId="{ED78F280-5381-4AA0-BBDE-C1E5FE8F3E45}" destId="{A604F77A-B966-4EFD-9E35-2ADAEAA83453}" srcOrd="0" destOrd="0" presId="urn:microsoft.com/office/officeart/2005/8/layout/vList5"/>
    <dgm:cxn modelId="{C17962D4-5C2E-4D15-95B6-24AC7614828D}" srcId="{669E0AF7-55D9-46EC-89D9-958A5342952E}" destId="{ED78F280-5381-4AA0-BBDE-C1E5FE8F3E45}" srcOrd="0" destOrd="0" parTransId="{6851BCC3-9881-44F5-924A-43C99ACB648B}" sibTransId="{36D606AD-7A59-4A26-8D51-0BEF128FBF72}"/>
    <dgm:cxn modelId="{8C86911F-EEE1-40E6-ADCE-ED6B0311569B}" type="presParOf" srcId="{421D6397-D118-4BFE-8AB1-06F89976F636}" destId="{50D3BA0B-41CA-43F0-8B22-B6AA06CD0E3B}" srcOrd="0" destOrd="0" presId="urn:microsoft.com/office/officeart/2005/8/layout/vList5"/>
    <dgm:cxn modelId="{F656DE6C-E81E-4091-8E26-12D1D6AE6BDD}" type="presParOf" srcId="{50D3BA0B-41CA-43F0-8B22-B6AA06CD0E3B}" destId="{A604F77A-B966-4EFD-9E35-2ADAEAA83453}" srcOrd="0" destOrd="0" presId="urn:microsoft.com/office/officeart/2005/8/layout/vList5"/>
    <dgm:cxn modelId="{73AD0919-2553-4D4F-BB1A-C99084CAD8CA}" type="presParOf" srcId="{50D3BA0B-41CA-43F0-8B22-B6AA06CD0E3B}" destId="{104D6719-8D8B-432F-B1CC-CFDD1AADD590}" srcOrd="1" destOrd="0" presId="urn:microsoft.com/office/officeart/2005/8/layout/vList5"/>
    <dgm:cxn modelId="{AF6C37D0-B81E-4E97-81BC-B03FE8C6D414}" type="presParOf" srcId="{421D6397-D118-4BFE-8AB1-06F89976F636}" destId="{B335A90A-5B88-423C-970F-DF3F61E75861}" srcOrd="1" destOrd="0" presId="urn:microsoft.com/office/officeart/2005/8/layout/vList5"/>
    <dgm:cxn modelId="{D27F0E49-B55D-4C6A-B407-1E0B4CC49A3F}" type="presParOf" srcId="{421D6397-D118-4BFE-8AB1-06F89976F636}" destId="{1205909B-1E81-4B22-BD51-1EE18D674F91}" srcOrd="2" destOrd="0" presId="urn:microsoft.com/office/officeart/2005/8/layout/vList5"/>
    <dgm:cxn modelId="{935071C5-AA4C-4F0F-B5B8-98F42A399B6B}" type="presParOf" srcId="{1205909B-1E81-4B22-BD51-1EE18D674F91}" destId="{E11575E3-6CDD-4E83-A58C-6358AEE9C217}" srcOrd="0" destOrd="0" presId="urn:microsoft.com/office/officeart/2005/8/layout/vList5"/>
    <dgm:cxn modelId="{002CABA6-D615-408F-896F-C5BA9838986D}" type="presParOf" srcId="{1205909B-1E81-4B22-BD51-1EE18D674F91}" destId="{A1C1A615-4744-4F15-8E76-3184D6BC3F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D6719-8D8B-432F-B1CC-CFDD1AADD590}">
      <dsp:nvSpPr>
        <dsp:cNvPr id="0" name=""/>
        <dsp:cNvSpPr/>
      </dsp:nvSpPr>
      <dsp:spPr>
        <a:xfrm rot="5400000">
          <a:off x="3214962" y="-900950"/>
          <a:ext cx="2309830" cy="41128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Twice per year: Jan/Mar , Sep/Nov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Project funding levels: $50K, (current cycle Drought projects &lt;/= $100K)</a:t>
          </a:r>
        </a:p>
      </dsp:txBody>
      <dsp:txXfrm rot="-5400000">
        <a:off x="2313465" y="113304"/>
        <a:ext cx="4000068" cy="2084316"/>
      </dsp:txXfrm>
    </dsp:sp>
    <dsp:sp modelId="{A604F77A-B966-4EFD-9E35-2ADAEAA83453}">
      <dsp:nvSpPr>
        <dsp:cNvPr id="0" name=""/>
        <dsp:cNvSpPr/>
      </dsp:nvSpPr>
      <dsp:spPr>
        <a:xfrm>
          <a:off x="0" y="108395"/>
          <a:ext cx="2313464" cy="20941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Current Grant Cycle </a:t>
          </a:r>
          <a:endParaRPr lang="en-US" sz="4100" kern="1200" dirty="0"/>
        </a:p>
      </dsp:txBody>
      <dsp:txXfrm>
        <a:off x="102227" y="210622"/>
        <a:ext cx="2109010" cy="1889680"/>
      </dsp:txXfrm>
    </dsp:sp>
    <dsp:sp modelId="{A1C1A615-4744-4F15-8E76-3184D6BC3F33}">
      <dsp:nvSpPr>
        <dsp:cNvPr id="0" name=""/>
        <dsp:cNvSpPr/>
      </dsp:nvSpPr>
      <dsp:spPr>
        <a:xfrm rot="5400000">
          <a:off x="3347813" y="1403728"/>
          <a:ext cx="2052670" cy="411684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Project Timelines: 1 to 3 years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Looking to grant ~ $1 million</a:t>
          </a:r>
          <a:endParaRPr lang="en-US" sz="2000" kern="1200" dirty="0"/>
        </a:p>
      </dsp:txBody>
      <dsp:txXfrm rot="-5400000">
        <a:off x="2315726" y="2536019"/>
        <a:ext cx="4016643" cy="1852264"/>
      </dsp:txXfrm>
    </dsp:sp>
    <dsp:sp modelId="{E11575E3-6CDD-4E83-A58C-6358AEE9C217}">
      <dsp:nvSpPr>
        <dsp:cNvPr id="0" name=""/>
        <dsp:cNvSpPr/>
      </dsp:nvSpPr>
      <dsp:spPr>
        <a:xfrm>
          <a:off x="0" y="2385577"/>
          <a:ext cx="2315725" cy="20941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Now Open!</a:t>
          </a:r>
          <a:endParaRPr lang="en-US" sz="4100" kern="1200" dirty="0"/>
        </a:p>
      </dsp:txBody>
      <dsp:txXfrm>
        <a:off x="102227" y="2487804"/>
        <a:ext cx="2111271" cy="188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A8ED-31AF-40EC-8164-93ECF3752D1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EC96-3390-4B56-AB12-61EBA14FF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w.state.or.us/conservationstrategy/OCRF/committee.a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5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179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0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61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outreach, and OCRF representation at the  Oregon outdoor recreation programs, trail alliances, Diversifying the pool of applicants that apply to OCRF. Hopefully this helps address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EC96-3390-4B56-AB12-61EBA14FF9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49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Science, research, and monitoring directly related to implementing the recommendations in the Oregon Conservation Strategy, especially through community science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EC96-3390-4B56-AB12-61EBA14FF9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6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1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8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/>
              </a:rPr>
              <a:t>Visit our website for more information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/>
              </a:rPr>
              <a:t>The </a:t>
            </a:r>
            <a:r>
              <a:rPr lang="en-US" sz="1100" b="1" u="sng" dirty="0"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Oregon Conservation and Recreation Advisory Committee</a:t>
            </a:r>
            <a:r>
              <a:rPr lang="en-US" sz="1100" b="1" dirty="0">
                <a:latin typeface="Calibri" panose="020F0502020204030204"/>
              </a:rPr>
              <a:t> was created to advise the Oregon Fish and Wildlife Commission on expenditures from the Fund.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0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3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D09D1-EFE5-15E5-0308-A6C0A12E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B9D2C-3CE2-962A-8E8D-C012631BB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37AEC-7A6E-0EE6-B627-EFD90DB0E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2695-9917-9025-6973-68598B54D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92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26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3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5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8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4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9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0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6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AE8BE6-A705-980B-2239-A542939FAC5F}"/>
              </a:ext>
            </a:extLst>
          </p:cNvPr>
          <p:cNvSpPr txBox="1">
            <a:spLocks/>
          </p:cNvSpPr>
          <p:nvPr userDrawn="1"/>
        </p:nvSpPr>
        <p:spPr>
          <a:xfrm>
            <a:off x="0" y="6365632"/>
            <a:ext cx="9144000" cy="492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Montserrat Light" pitchFamily="2" charset="0"/>
              </a:rPr>
              <a:t>     </a:t>
            </a:r>
            <a:r>
              <a:rPr lang="en-US" sz="900" b="0" dirty="0">
                <a:latin typeface="Montserrat Light" pitchFamily="2" charset="0"/>
              </a:rPr>
              <a:t>Oregon Conservation &amp; Recreation Fund</a:t>
            </a:r>
            <a:r>
              <a:rPr lang="en-US" sz="900" b="1" dirty="0">
                <a:latin typeface="Montserrat Light" pitchFamily="2" charset="0"/>
              </a:rPr>
              <a:t>	                   </a:t>
            </a:r>
            <a:r>
              <a:rPr lang="en-US" sz="900" b="0" i="0" dirty="0">
                <a:latin typeface="Montserrat ExtraBold" pitchFamily="2" charset="0"/>
              </a:rPr>
              <a:t>dfw.state.or.us/conservationstrategy/OCRF</a:t>
            </a:r>
            <a:r>
              <a:rPr lang="en-US" sz="900" b="0" i="0" dirty="0">
                <a:latin typeface="Montserrat Light" pitchFamily="2" charset="0"/>
              </a:rPr>
              <a:t>.com </a:t>
            </a:r>
          </a:p>
        </p:txBody>
      </p:sp>
      <p:pic>
        <p:nvPicPr>
          <p:cNvPr id="3" name="Picture 2" descr="A sign with fish and deer silhouettes&#10;&#10;Description automatically generated">
            <a:extLst>
              <a:ext uri="{FF2B5EF4-FFF2-40B4-BE49-F238E27FC236}">
                <a16:creationId xmlns:a16="http://schemas.microsoft.com/office/drawing/2014/main" id="{2C87F291-E581-3E95-9C70-FE6020E18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17" y="5941659"/>
            <a:ext cx="489035" cy="8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2673E-7D0F-B6C9-5B84-E92A2BD32C26}"/>
              </a:ext>
            </a:extLst>
          </p:cNvPr>
          <p:cNvSpPr/>
          <p:nvPr userDrawn="1"/>
        </p:nvSpPr>
        <p:spPr>
          <a:xfrm>
            <a:off x="0" y="6311901"/>
            <a:ext cx="9144000" cy="546101"/>
          </a:xfrm>
          <a:prstGeom prst="rect">
            <a:avLst/>
          </a:prstGeom>
          <a:solidFill>
            <a:srgbClr val="144633"/>
          </a:solidFill>
          <a:ln>
            <a:solidFill>
              <a:srgbClr val="144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/>
              <a:t>Oregon Department of Fish and Wildlife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D1FD53B-8779-0F80-6B23-CD0CEAB596BD}"/>
              </a:ext>
            </a:extLst>
          </p:cNvPr>
          <p:cNvSpPr>
            <a:spLocks/>
          </p:cNvSpPr>
          <p:nvPr userDrawn="1"/>
        </p:nvSpPr>
        <p:spPr bwMode="auto">
          <a:xfrm>
            <a:off x="-218364" y="-54592"/>
            <a:ext cx="9594376" cy="1952625"/>
          </a:xfrm>
          <a:custGeom>
            <a:avLst/>
            <a:gdLst>
              <a:gd name="T0" fmla="*/ 0 w 5808"/>
              <a:gd name="T1" fmla="*/ 2147483647 h 1230"/>
              <a:gd name="T2" fmla="*/ 60483754 w 5808"/>
              <a:gd name="T3" fmla="*/ 0 h 1230"/>
              <a:gd name="T4" fmla="*/ 2147483647 w 5808"/>
              <a:gd name="T5" fmla="*/ 0 h 1230"/>
              <a:gd name="T6" fmla="*/ 2147483647 w 5808"/>
              <a:gd name="T7" fmla="*/ 2147483647 h 1230"/>
              <a:gd name="T8" fmla="*/ 2147483647 w 5808"/>
              <a:gd name="T9" fmla="*/ 2147483647 h 1230"/>
              <a:gd name="T10" fmla="*/ 2147483647 w 5808"/>
              <a:gd name="T11" fmla="*/ 2147483647 h 1230"/>
              <a:gd name="T12" fmla="*/ 0 w 5808"/>
              <a:gd name="T13" fmla="*/ 2147483647 h 1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08"/>
              <a:gd name="T22" fmla="*/ 0 h 1230"/>
              <a:gd name="T23" fmla="*/ 5808 w 5808"/>
              <a:gd name="T24" fmla="*/ 1230 h 1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08" h="1230">
                <a:moveTo>
                  <a:pt x="0" y="1212"/>
                </a:moveTo>
                <a:lnTo>
                  <a:pt x="24" y="0"/>
                </a:lnTo>
                <a:lnTo>
                  <a:pt x="5784" y="0"/>
                </a:lnTo>
                <a:lnTo>
                  <a:pt x="5808" y="996"/>
                </a:lnTo>
                <a:cubicBezTo>
                  <a:pt x="5548" y="1200"/>
                  <a:pt x="4950" y="1230"/>
                  <a:pt x="4224" y="1224"/>
                </a:cubicBezTo>
                <a:cubicBezTo>
                  <a:pt x="3498" y="1218"/>
                  <a:pt x="2156" y="962"/>
                  <a:pt x="1452" y="960"/>
                </a:cubicBezTo>
                <a:cubicBezTo>
                  <a:pt x="672" y="936"/>
                  <a:pt x="0" y="1212"/>
                  <a:pt x="0" y="1212"/>
                </a:cubicBezTo>
                <a:close/>
              </a:path>
            </a:pathLst>
          </a:custGeom>
          <a:solidFill>
            <a:srgbClr val="144633"/>
          </a:solidFill>
          <a:ln w="76200" cmpd="sng">
            <a:solidFill>
              <a:srgbClr val="144633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CFD0-9442-4EEE-AF03-8A9AA2E233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w.state.or.us/conservationstrategy/OCRF/docs/OCRF_Insurance_Requirements_2023_Grantee_Guidelines.pdf" TargetMode="External"/><Relationship Id="rId2" Type="http://schemas.openxmlformats.org/officeDocument/2006/relationships/hyperlink" Target="https://www.dfw.state.or.us/conservationstrategy/OCRF/docs/Expenditure%20Framework.pdf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B852062-AD58-4ABC-803F-3585C3565E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" y="2069026"/>
            <a:ext cx="3698981" cy="3698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2D1657-AAD7-454D-A642-A1E1F88648B0}"/>
              </a:ext>
            </a:extLst>
          </p:cNvPr>
          <p:cNvSpPr txBox="1"/>
          <p:nvPr/>
        </p:nvSpPr>
        <p:spPr>
          <a:xfrm>
            <a:off x="3755572" y="2933542"/>
            <a:ext cx="562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Conservation and Recreation Fund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Committee Meeting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344AB-9B96-88D5-5559-1BA3B48A2011}"/>
              </a:ext>
            </a:extLst>
          </p:cNvPr>
          <p:cNvSpPr txBox="1"/>
          <p:nvPr/>
        </p:nvSpPr>
        <p:spPr>
          <a:xfrm>
            <a:off x="317395" y="156982"/>
            <a:ext cx="82598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October 1</a:t>
            </a:r>
            <a:r>
              <a:rPr lang="en-US" sz="3600" baseline="30000" dirty="0">
                <a:solidFill>
                  <a:schemeClr val="bg1"/>
                </a:solidFill>
                <a:latin typeface="Calibri" panose="020F0502020204030204"/>
              </a:rPr>
              <a:t>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1:00pm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:3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0pm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DFW Logo | | currypilot.com">
            <a:extLst>
              <a:ext uri="{FF2B5EF4-FFF2-40B4-BE49-F238E27FC236}">
                <a16:creationId xmlns:a16="http://schemas.microsoft.com/office/drawing/2014/main" id="{09179D18-3418-20A2-9487-4EA8A133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4931912"/>
            <a:ext cx="965200" cy="12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E28F7-6B70-8C79-3D2C-4A885D8ABA7D}"/>
              </a:ext>
            </a:extLst>
          </p:cNvPr>
          <p:cNvSpPr txBox="1"/>
          <p:nvPr/>
        </p:nvSpPr>
        <p:spPr>
          <a:xfrm>
            <a:off x="6456946" y="5680922"/>
            <a:ext cx="312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Virtual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/>
              </a:rPr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3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6496-8981-A41F-2A83-9FDD2338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77" y="596348"/>
            <a:ext cx="7053801" cy="1956841"/>
          </a:xfrm>
        </p:spPr>
        <p:txBody>
          <a:bodyPr anchor="b">
            <a:normAutofit/>
          </a:bodyPr>
          <a:lstStyle/>
          <a:p>
            <a:r>
              <a:rPr lang="en-US" sz="4700" dirty="0"/>
              <a:t>Round Robin Discussion: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181E-FCB8-459E-EB14-B0BB9A11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68" y="3200891"/>
            <a:ext cx="7312217" cy="3320668"/>
          </a:xfrm>
        </p:spPr>
        <p:txBody>
          <a:bodyPr>
            <a:normAutofit/>
          </a:bodyPr>
          <a:lstStyle/>
          <a:p>
            <a:r>
              <a:rPr lang="en-US" sz="2400" dirty="0"/>
              <a:t>What aspects of project proposals have made them successful? (strengths that have stood out to you)</a:t>
            </a:r>
          </a:p>
          <a:p>
            <a:r>
              <a:rPr lang="en-US" sz="2400" dirty="0"/>
              <a:t> What aspects of proposals make them less successful? (Weaknesses that stood out to you)</a:t>
            </a:r>
          </a:p>
          <a:p>
            <a:r>
              <a:rPr lang="en-US" sz="2400" dirty="0"/>
              <a:t>What has stood out to you while reviewing, in general?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1EABAF1-6B47-38C1-61A3-DA1CC0787F97}"/>
              </a:ext>
            </a:extLst>
          </p:cNvPr>
          <p:cNvSpPr/>
          <p:nvPr/>
        </p:nvSpPr>
        <p:spPr>
          <a:xfrm>
            <a:off x="3756511" y="149086"/>
            <a:ext cx="2027583" cy="120263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680807-42BF-16D9-12C4-6874D3E19110}"/>
              </a:ext>
            </a:extLst>
          </p:cNvPr>
          <p:cNvSpPr/>
          <p:nvPr/>
        </p:nvSpPr>
        <p:spPr>
          <a:xfrm>
            <a:off x="3607902" y="1321906"/>
            <a:ext cx="372899" cy="2385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BFDE85-602E-1AE7-5A33-A0E6440058FD}"/>
              </a:ext>
            </a:extLst>
          </p:cNvPr>
          <p:cNvSpPr/>
          <p:nvPr/>
        </p:nvSpPr>
        <p:spPr>
          <a:xfrm>
            <a:off x="3253402" y="1553818"/>
            <a:ext cx="220499" cy="1656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19396-2B61-3440-D178-0B6E3882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B4D07-9101-EFEB-37E4-E7038410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C3228-3319-F4F9-C6A1-444052977839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Comment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C68C5-30B7-3B08-7E66-ACAF6E95D4C9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3 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5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70067" y="3094651"/>
            <a:ext cx="7018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Break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(Please be back in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5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4: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4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921411" y="3094651"/>
            <a:ext cx="8032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Boards and Commissions Overview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</a:b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Brandy Hemsley, Executive Appointments Advisor, Governor’s Office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</a:t>
            </a:r>
            <a:r>
              <a:rPr lang="en-US" sz="3200" b="1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5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0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921411" y="3094651"/>
            <a:ext cx="8032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OCRF Project 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800" b="1" i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</a:br>
            <a:r>
              <a:rPr lang="en-US" sz="2800" b="1" i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Phil Simpson, ODFW : “Assessment of White Sturgeon Recruitment in John Day Reservoir”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6: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1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70067" y="3094651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OCRF Communications Strategy Update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7: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2B94-CD79-7811-7B8E-193149AB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OCRF Program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94A22-B98E-CF09-C596-D7E096C8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B0B08-859A-9643-A15D-9043AFF22B06}"/>
              </a:ext>
            </a:extLst>
          </p:cNvPr>
          <p:cNvSpPr txBox="1">
            <a:spLocks/>
          </p:cNvSpPr>
          <p:nvPr/>
        </p:nvSpPr>
        <p:spPr>
          <a:xfrm>
            <a:off x="578539" y="1938805"/>
            <a:ext cx="7986920" cy="4624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OCRF Communications Strategy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OCRF Chairs, ODFW staff, and OWF developed a Communications Planning - Scope of Work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RFP was released by Oregon Wildlife Foundation (Tim Greseth)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RFP closed on July 24</a:t>
            </a:r>
            <a:r>
              <a:rPr lang="en-US" sz="1800" kern="1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11 proposals received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/ Selection process almost complete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Communications review team has selected a final candidate. OWF is in the process of negotiating the Scope of Work and Contract.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EA4A0-A329-62BD-FC88-47D6EA18D32A}"/>
              </a:ext>
            </a:extLst>
          </p:cNvPr>
          <p:cNvSpPr txBox="1"/>
          <p:nvPr/>
        </p:nvSpPr>
        <p:spPr>
          <a:xfrm>
            <a:off x="628649" y="613242"/>
            <a:ext cx="707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</a:t>
            </a:r>
            <a:r>
              <a:rPr lang="en-US" sz="36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Communications Strategy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91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Meeting Wrap Up and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8: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F881-5393-8E77-7450-A9EE6FF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OCRF Budget Update – July ‘24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9372-13F7-4EA3-2CCA-6D8027A6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8770"/>
            <a:ext cx="8732520" cy="47675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Base Program: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 $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801,704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alculated using (21-23 ending fund balance) + (23-25 revenue to date) – (allocated to projects)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Does not include future ELS donations for the remainder of 23-25, or interest that will be deposited in August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Drought Package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$1,607,609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(Remaining funds) –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(Current Committed Projects + P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ersonnel costs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ARPA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$0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All Federal ARPA funds have been committed to projects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D6AB-17BA-0984-C9A9-DAACB8A2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BF3268-D802-B2FF-0E28-39D02289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2981"/>
              </p:ext>
            </p:extLst>
          </p:nvPr>
        </p:nvGraphicFramePr>
        <p:xfrm>
          <a:off x="3287834" y="4249132"/>
          <a:ext cx="3703320" cy="66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815">
                  <a:extLst>
                    <a:ext uri="{9D8B030D-6E8A-4147-A177-3AD203B41FA5}">
                      <a16:colId xmlns:a16="http://schemas.microsoft.com/office/drawing/2014/main" val="4249354100"/>
                    </a:ext>
                  </a:extLst>
                </a:gridCol>
                <a:gridCol w="1624505">
                  <a:extLst>
                    <a:ext uri="{9D8B030D-6E8A-4147-A177-3AD203B41FA5}">
                      <a16:colId xmlns:a16="http://schemas.microsoft.com/office/drawing/2014/main" val="4091542654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Personnel Costs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      80,000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879008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Current Committed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2,920,034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55555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330E08-767C-99CC-AA21-CC21FEA4E20D}"/>
              </a:ext>
            </a:extLst>
          </p:cNvPr>
          <p:cNvSpPr txBox="1"/>
          <p:nvPr/>
        </p:nvSpPr>
        <p:spPr>
          <a:xfrm>
            <a:off x="1657350" y="5739909"/>
            <a:ext cx="5115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Other (held by Oregon Wildlife Foundation): Oregon is Alive ~ $30,000</a:t>
            </a:r>
          </a:p>
        </p:txBody>
      </p:sp>
    </p:spTree>
    <p:extLst>
      <p:ext uri="{BB962C8B-B14F-4D97-AF65-F5344CB8AC3E}">
        <p14:creationId xmlns:p14="http://schemas.microsoft.com/office/powerpoint/2010/main" val="305225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437FD8-0A6F-0A54-1D29-8ABCCB2DEAD7}"/>
              </a:ext>
            </a:extLst>
          </p:cNvPr>
          <p:cNvSpPr txBox="1"/>
          <p:nvPr/>
        </p:nvSpPr>
        <p:spPr>
          <a:xfrm>
            <a:off x="209006" y="289679"/>
            <a:ext cx="8138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Conservation projects - Advisory Committee prioritizes:</a:t>
            </a:r>
          </a:p>
          <a:p>
            <a:r>
              <a:rPr lang="en-US" dirty="0"/>
              <a:t>• Habitat restoration</a:t>
            </a:r>
          </a:p>
          <a:p>
            <a:r>
              <a:rPr lang="en-US" dirty="0"/>
              <a:t>- improving habitat connectivity </a:t>
            </a:r>
          </a:p>
          <a:p>
            <a:r>
              <a:rPr lang="en-US" dirty="0"/>
              <a:t>	o High priority: actions within Conservation Opportunity Areas</a:t>
            </a:r>
          </a:p>
          <a:p>
            <a:r>
              <a:rPr lang="en-US" dirty="0"/>
              <a:t>• Science, research, &amp; monitoring  related to the OCS,</a:t>
            </a:r>
          </a:p>
          <a:p>
            <a:r>
              <a:rPr lang="en-US" dirty="0"/>
              <a:t>community science activities.</a:t>
            </a:r>
          </a:p>
          <a:p>
            <a:r>
              <a:rPr lang="en-US" dirty="0"/>
              <a:t>o Highest priority: projects that benefit ODFW’s Wildlife Priority Strategy</a:t>
            </a:r>
          </a:p>
          <a:p>
            <a:r>
              <a:rPr lang="en-US" dirty="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357491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and Approve Meeting Minutes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(September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3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2024)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1: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2" y="106943"/>
            <a:ext cx="955379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Draft Motion Templates re: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09" y="2109477"/>
            <a:ext cx="8311782" cy="37349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move to approve the September 3rd, 2024 meeting minutes with the continued authority to correct spelling, grammar, and punctuation.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move to approve the September 3rd, 2024 meeting minutes with the addition/correction/ deletion of ____ on page ___, line ____, and continued authority to correct spelling, grammar, and punctuation.</a:t>
            </a:r>
          </a:p>
        </p:txBody>
      </p:sp>
    </p:spTree>
    <p:extLst>
      <p:ext uri="{BB962C8B-B14F-4D97-AF65-F5344CB8AC3E}">
        <p14:creationId xmlns:p14="http://schemas.microsoft.com/office/powerpoint/2010/main" val="424129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OCRF Fall 2024 RFP Guidance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2: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1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B23AB-D8E8-5CB4-28E6-95CD4271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1" y="968275"/>
            <a:ext cx="5685464" cy="4538938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E161CD7-4F1F-31C6-9E72-AAA6EC5FA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3" y="1056408"/>
            <a:ext cx="3021178" cy="3021178"/>
          </a:xfrm>
          <a:prstGeom prst="rect">
            <a:avLst/>
          </a:prstGeom>
        </p:spPr>
      </p:pic>
      <p:pic>
        <p:nvPicPr>
          <p:cNvPr id="2" name="Picture 1" descr="A logo with trees and sun&#10;&#10;Description automatically generated">
            <a:extLst>
              <a:ext uri="{FF2B5EF4-FFF2-40B4-BE49-F238E27FC236}">
                <a16:creationId xmlns:a16="http://schemas.microsoft.com/office/drawing/2014/main" id="{73963C24-C8D2-3A1B-7DE8-AEE3901A4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5556" r="42847" b="5556"/>
          <a:stretch/>
        </p:blipFill>
        <p:spPr>
          <a:xfrm>
            <a:off x="7633412" y="6060702"/>
            <a:ext cx="559571" cy="559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486C4-B6F7-F239-49E2-3D200EAF498F}"/>
              </a:ext>
            </a:extLst>
          </p:cNvPr>
          <p:cNvSpPr txBox="1"/>
          <p:nvPr/>
        </p:nvSpPr>
        <p:spPr>
          <a:xfrm>
            <a:off x="351171" y="89702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Open -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Fall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279478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D6F87C-6B2D-2C59-67AD-D72CFC87DFA2}"/>
              </a:ext>
            </a:extLst>
          </p:cNvPr>
          <p:cNvSpPr txBox="1"/>
          <p:nvPr/>
        </p:nvSpPr>
        <p:spPr>
          <a:xfrm>
            <a:off x="54591" y="105351"/>
            <a:ext cx="90894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30304"/>
                </a:solidFill>
                <a:latin typeface="Arial" panose="020B0604020202020204" pitchFamily="34" charset="0"/>
              </a:rPr>
              <a:t>Fall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03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2024 Call for Proposals : Conservation and Outdoor Recreation Projects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pplication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period open 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August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30, 2024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until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October 29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$800,000 will be granted to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projects that address the impacts of drought on Oregon's fish, wildlife and their habitats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~ $200,000 will be granted to non-drought projects that address conservation/ recreation 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OCRF Program Priorities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lvl="0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cap on institutional/organizational indirect overhead rates at 20% of the requested project budget.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Applicants are strongly encouraged to read through our updated 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project insurance guidelines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CF72D06-CBD0-E423-1F79-567FA6D0F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/>
        </p:blipFill>
        <p:spPr>
          <a:xfrm>
            <a:off x="6018384" y="4219303"/>
            <a:ext cx="2237594" cy="23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C56CEFF-FA8D-8BDF-B110-F5B3AAC2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/>
        </p:blipFill>
        <p:spPr>
          <a:xfrm>
            <a:off x="6188202" y="2088108"/>
            <a:ext cx="2955798" cy="3072384"/>
          </a:xfrm>
          <a:prstGeom prst="rect">
            <a:avLst/>
          </a:prstGeom>
        </p:spPr>
      </p:pic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9B1AF9F2-9B0A-1678-FC8F-E852F7840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974710"/>
              </p:ext>
            </p:extLst>
          </p:nvPr>
        </p:nvGraphicFramePr>
        <p:xfrm>
          <a:off x="0" y="1530734"/>
          <a:ext cx="6432572" cy="450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619E6A-8C35-5BCB-370C-63EE3205101D}"/>
              </a:ext>
            </a:extLst>
          </p:cNvPr>
          <p:cNvSpPr txBox="1"/>
          <p:nvPr/>
        </p:nvSpPr>
        <p:spPr>
          <a:xfrm>
            <a:off x="263754" y="171169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Open -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Fall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 Call for Proposals</a:t>
            </a:r>
          </a:p>
        </p:txBody>
      </p:sp>
      <p:pic>
        <p:nvPicPr>
          <p:cNvPr id="3" name="Picture 2" descr="A logo with trees and sun&#10;&#10;Description automatically generated">
            <a:extLst>
              <a:ext uri="{FF2B5EF4-FFF2-40B4-BE49-F238E27FC236}">
                <a16:creationId xmlns:a16="http://schemas.microsoft.com/office/drawing/2014/main" id="{0157B451-C494-09EC-23A6-297E920FED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5556" r="42847" b="5556"/>
          <a:stretch/>
        </p:blipFill>
        <p:spPr>
          <a:xfrm>
            <a:off x="7633412" y="6060702"/>
            <a:ext cx="559571" cy="559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01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3C7FA7-F162-20FA-968F-ED0BFAB29CD2}"/>
              </a:ext>
            </a:extLst>
          </p:cNvPr>
          <p:cNvSpPr txBox="1"/>
          <p:nvPr/>
        </p:nvSpPr>
        <p:spPr>
          <a:xfrm>
            <a:off x="1118282" y="1336692"/>
            <a:ext cx="75258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Open August 30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RFP Guidance made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lang="en-US" sz="2000" dirty="0"/>
              <a:t>(open for 60 days)</a:t>
            </a:r>
            <a:endParaRPr lang="en-US" sz="2000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Close </a:t>
            </a:r>
            <a:r>
              <a:rPr lang="en-US" sz="2000" b="1" dirty="0">
                <a:latin typeface="Calibri" panose="020F0502020204030204"/>
              </a:rPr>
              <a:t>October 29</a:t>
            </a:r>
            <a:r>
              <a:rPr lang="en-US" sz="2000" b="1" baseline="30000" dirty="0">
                <a:latin typeface="Calibri" panose="020F0502020204030204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Review Period – Nov 12</a:t>
            </a:r>
            <a:r>
              <a:rPr lang="en-US" sz="2000" b="1" baseline="30000" dirty="0" err="1">
                <a:latin typeface="Calibri" panose="020F0502020204030204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lang="en-US" sz="2000" b="1" dirty="0">
                <a:latin typeface="Calibri" panose="020F0502020204030204"/>
              </a:rPr>
              <a:t>Dec 17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Review Period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Dec 18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sz="2000" b="1" dirty="0">
                <a:latin typeface="Calibri" panose="020F0502020204030204"/>
              </a:rPr>
              <a:t>Jan 15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Calibri" panose="020F0502020204030204"/>
              </a:rPr>
              <a:t>	</a:t>
            </a:r>
            <a:r>
              <a:rPr lang="en-US" sz="2000" i="1" dirty="0">
                <a:latin typeface="Calibri" panose="020F0502020204030204"/>
              </a:rPr>
              <a:t>(Release in November – more lead time)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Recommendations – Feb 4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ODFW Commission Voting – March 14,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of funds following contracting process – May 2025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7888E-C59F-DFF3-4FC3-5B44E22922EA}"/>
              </a:ext>
            </a:extLst>
          </p:cNvPr>
          <p:cNvSpPr txBox="1"/>
          <p:nvPr/>
        </p:nvSpPr>
        <p:spPr>
          <a:xfrm>
            <a:off x="1118282" y="371861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Fall 2024 RFP -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Timeline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3E4DF-8CD5-E1C5-BADB-CDE22F79B370}"/>
              </a:ext>
            </a:extLst>
          </p:cNvPr>
          <p:cNvSpPr/>
          <p:nvPr/>
        </p:nvSpPr>
        <p:spPr>
          <a:xfrm>
            <a:off x="147322" y="1218899"/>
            <a:ext cx="8496806" cy="14720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8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66496-8981-A41F-2A83-9FDD2338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 dirty="0"/>
              <a:t>Fall 2024 Applications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181E-FCB8-459E-EB14-B0BB9A11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2400" dirty="0"/>
              <a:t>Have been live for 1 month</a:t>
            </a:r>
          </a:p>
          <a:p>
            <a:r>
              <a:rPr lang="en-US" sz="2400" dirty="0"/>
              <a:t> 9 draft applications in the grant system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946FDD-0C1F-07E8-C5CC-E0D26550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855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33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8669</TotalTime>
  <Words>873</Words>
  <Application>Microsoft Office PowerPoint</Application>
  <PresentationFormat>On-screen Show (4:3)</PresentationFormat>
  <Paragraphs>129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Courier New</vt:lpstr>
      <vt:lpstr>Montserrat ExtraBold</vt:lpstr>
      <vt:lpstr>Montserrat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Draft Motion Templates re: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Fall 2024 Applications</vt:lpstr>
      <vt:lpstr>Round Robin Discussion: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OCRF Program Updates</vt:lpstr>
      <vt:lpstr>PowerPoint Presentation</vt:lpstr>
      <vt:lpstr>OCRF Budget Update – July ‘24</vt:lpstr>
      <vt:lpstr>PowerPoint Presentation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 Gillman</dc:creator>
  <cp:lastModifiedBy>GILLMAN Reva A * ODFW</cp:lastModifiedBy>
  <cp:revision>193</cp:revision>
  <dcterms:created xsi:type="dcterms:W3CDTF">2022-11-18T19:44:49Z</dcterms:created>
  <dcterms:modified xsi:type="dcterms:W3CDTF">2024-10-01T21:50:34Z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2024-05-06T21:56:59Z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0e80543c-f49c-44d9-b44d-7348a91d8d1e</vt:lpwstr>
  </property>
  <property fmtid="{D5CDD505-2E9C-101B-9397-08002B2CF9AE}" pid="8" name="MSIP_Label_09b73270-2993-4076-be47-9c78f42a1e84_ContentBits">
    <vt:lpwstr>0</vt:lpwstr>
  </property>
</Properties>
</file>